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x="18288000" cy="10287000"/>
  <p:notesSz cx="6858000" cy="9144000"/>
  <p:embeddedFontLst>
    <p:embeddedFont>
      <p:font typeface="Poppins Bold" charset="1" panose="00000800000000000000"/>
      <p:regular r:id="rId21"/>
    </p:embeddedFont>
    <p:embeddedFont>
      <p:font typeface="Montserrat Bold" charset="1" panose="00000800000000000000"/>
      <p:regular r:id="rId22"/>
    </p:embeddedFont>
    <p:embeddedFont>
      <p:font typeface="Poppins" charset="1" panose="00000500000000000000"/>
      <p:regular r:id="rId23"/>
    </p:embeddedFont>
    <p:embeddedFont>
      <p:font typeface="Poppins Semi-Bold" charset="1" panose="00000700000000000000"/>
      <p:regular r:id="rId24"/>
    </p:embeddedFont>
    <p:embeddedFont>
      <p:font typeface="Poppins Light" charset="1" panose="00000400000000000000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jpe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jpeg" Type="http://schemas.openxmlformats.org/officeDocument/2006/relationships/image"/><Relationship Id="rId4" Target="../media/image5.png" Type="http://schemas.openxmlformats.org/officeDocument/2006/relationships/image"/><Relationship Id="rId5" Target="../media/image9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jpeg" Type="http://schemas.openxmlformats.org/officeDocument/2006/relationships/image"/><Relationship Id="rId4" Target="../media/image5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jpeg" Type="http://schemas.openxmlformats.org/officeDocument/2006/relationships/image"/><Relationship Id="rId4" Target="../media/image5.pn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jpeg" Type="http://schemas.openxmlformats.org/officeDocument/2006/relationships/image"/><Relationship Id="rId4" Target="../media/image5.png" Type="http://schemas.openxmlformats.org/officeDocument/2006/relationships/image"/><Relationship Id="rId5" Target="../media/image12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jpeg" Type="http://schemas.openxmlformats.org/officeDocument/2006/relationships/image"/><Relationship Id="rId4" Target="../media/image5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jpeg" Type="http://schemas.openxmlformats.org/officeDocument/2006/relationships/image"/><Relationship Id="rId4" Target="../media/image5.png" Type="http://schemas.openxmlformats.org/officeDocument/2006/relationships/image"/><Relationship Id="rId5" Target="../media/image13.png" Type="http://schemas.openxmlformats.org/officeDocument/2006/relationships/image"/><Relationship Id="rId6" Target="../media/image14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jpeg" Type="http://schemas.openxmlformats.org/officeDocument/2006/relationships/image"/><Relationship Id="rId4" Target="../media/image5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jpeg" Type="http://schemas.openxmlformats.org/officeDocument/2006/relationships/image"/><Relationship Id="rId4" Target="../media/image5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jpeg" Type="http://schemas.openxmlformats.org/officeDocument/2006/relationships/image"/><Relationship Id="rId4" Target="../media/image5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jpeg" Type="http://schemas.openxmlformats.org/officeDocument/2006/relationships/image"/><Relationship Id="rId4" Target="../media/image5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jpeg" Type="http://schemas.openxmlformats.org/officeDocument/2006/relationships/image"/><Relationship Id="rId4" Target="../media/image5.pn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jpeg" Type="http://schemas.openxmlformats.org/officeDocument/2006/relationships/image"/><Relationship Id="rId4" Target="../media/image5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jpeg" Type="http://schemas.openxmlformats.org/officeDocument/2006/relationships/image"/><Relationship Id="rId4" Target="../media/image5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jpeg" Type="http://schemas.openxmlformats.org/officeDocument/2006/relationships/image"/><Relationship Id="rId4" Target="../media/image5.png" Type="http://schemas.openxmlformats.org/officeDocument/2006/relationships/image"/><Relationship Id="rId5" Target="../media/image8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338742" y="0"/>
            <a:ext cx="20965484" cy="10587570"/>
          </a:xfrm>
          <a:custGeom>
            <a:avLst/>
            <a:gdLst/>
            <a:ahLst/>
            <a:cxnLst/>
            <a:rect r="r" b="b" t="t" l="l"/>
            <a:pathLst>
              <a:path h="10587570" w="20965484">
                <a:moveTo>
                  <a:pt x="0" y="0"/>
                </a:moveTo>
                <a:lnTo>
                  <a:pt x="20965484" y="0"/>
                </a:lnTo>
                <a:lnTo>
                  <a:pt x="20965484" y="10587570"/>
                </a:lnTo>
                <a:lnTo>
                  <a:pt x="0" y="105875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>
            <a:off x="665679" y="5124450"/>
            <a:ext cx="16956643" cy="0"/>
          </a:xfrm>
          <a:prstGeom prst="line">
            <a:avLst/>
          </a:prstGeom>
          <a:ln cap="flat" w="38100">
            <a:solidFill>
              <a:srgbClr val="FEF9FA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515448" y="6833648"/>
            <a:ext cx="3238598" cy="3038393"/>
          </a:xfrm>
          <a:custGeom>
            <a:avLst/>
            <a:gdLst/>
            <a:ahLst/>
            <a:cxnLst/>
            <a:rect r="r" b="b" t="t" l="l"/>
            <a:pathLst>
              <a:path h="3038393" w="3238598">
                <a:moveTo>
                  <a:pt x="0" y="0"/>
                </a:moveTo>
                <a:lnTo>
                  <a:pt x="3238598" y="0"/>
                </a:lnTo>
                <a:lnTo>
                  <a:pt x="3238598" y="3038393"/>
                </a:lnTo>
                <a:lnTo>
                  <a:pt x="0" y="303839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665480" y="2096560"/>
            <a:ext cx="16957041" cy="2873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b="true">
                <a:solidFill>
                  <a:srgbClr val="E50B14"/>
                </a:solidFill>
                <a:latin typeface="Poppins Bold"/>
                <a:ea typeface="Poppins Bold"/>
                <a:cs typeface="Poppins Bold"/>
                <a:sym typeface="Poppins Bold"/>
              </a:rPr>
              <a:t>Mini Netflix: </a:t>
            </a:r>
          </a:p>
          <a:p>
            <a:pPr algn="ctr">
              <a:lnSpc>
                <a:spcPts val="11200"/>
              </a:lnSpc>
              <a:spcBef>
                <a:spcPct val="0"/>
              </a:spcBef>
            </a:pPr>
            <a:r>
              <a:rPr lang="en-US" b="true" sz="8000">
                <a:solidFill>
                  <a:srgbClr val="E50B14"/>
                </a:solidFill>
                <a:latin typeface="Poppins Bold"/>
                <a:ea typeface="Poppins Bold"/>
                <a:cs typeface="Poppins Bold"/>
                <a:sym typeface="Poppins Bold"/>
              </a:rPr>
              <a:t>M</a:t>
            </a:r>
            <a:r>
              <a:rPr lang="en-US" b="true" sz="8000">
                <a:solidFill>
                  <a:srgbClr val="E50B14"/>
                </a:solidFill>
                <a:latin typeface="Poppins Bold"/>
                <a:ea typeface="Poppins Bold"/>
                <a:cs typeface="Poppins Bold"/>
                <a:sym typeface="Poppins Bold"/>
              </a:rPr>
              <a:t>ovie Recommendation System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592328" y="5255685"/>
            <a:ext cx="1401921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b="true" sz="200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Python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372260" y="5255685"/>
            <a:ext cx="1654651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b="true" sz="200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Streamlit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389814" y="5238750"/>
            <a:ext cx="1415098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b="true" sz="200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Pandas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187975" y="5238750"/>
            <a:ext cx="1943100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b="true" sz="200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Scikit-learn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462546" y="5255685"/>
            <a:ext cx="1304608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b="true" sz="200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TF-IDF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164346" y="5255685"/>
            <a:ext cx="2731294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b="true" sz="200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Cosine Similarity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4189962" y="5255685"/>
            <a:ext cx="2505710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b="true" sz="200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Streamlit Cloud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768739" y="8055581"/>
            <a:ext cx="4490561" cy="12896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39"/>
              </a:lnSpc>
              <a:spcBef>
                <a:spcPct val="0"/>
              </a:spcBef>
            </a:pPr>
            <a:r>
              <a:rPr lang="en-US" b="true" sz="3599">
                <a:solidFill>
                  <a:srgbClr val="E50B14"/>
                </a:solidFill>
                <a:latin typeface="Poppins Bold"/>
                <a:ea typeface="Poppins Bold"/>
                <a:cs typeface="Poppins Bold"/>
                <a:sym typeface="Poppins Bold"/>
              </a:rPr>
              <a:t>P</a:t>
            </a:r>
            <a:r>
              <a:rPr lang="en-US" b="true" sz="3599">
                <a:solidFill>
                  <a:srgbClr val="E50B14"/>
                </a:solidFill>
                <a:latin typeface="Poppins Bold"/>
                <a:ea typeface="Poppins Bold"/>
                <a:cs typeface="Poppins Bold"/>
                <a:sym typeface="Poppins Bold"/>
              </a:rPr>
              <a:t>resented by</a:t>
            </a:r>
          </a:p>
          <a:p>
            <a:pPr algn="ctr">
              <a:lnSpc>
                <a:spcPts val="5039"/>
              </a:lnSpc>
              <a:spcBef>
                <a:spcPct val="0"/>
              </a:spcBef>
            </a:pPr>
            <a:r>
              <a:rPr lang="en-US" sz="35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Nayab Rasool Shaik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338742" y="0"/>
            <a:ext cx="20965484" cy="10587570"/>
          </a:xfrm>
          <a:custGeom>
            <a:avLst/>
            <a:gdLst/>
            <a:ahLst/>
            <a:cxnLst/>
            <a:rect r="r" b="b" t="t" l="l"/>
            <a:pathLst>
              <a:path h="10587570" w="20965484">
                <a:moveTo>
                  <a:pt x="0" y="0"/>
                </a:moveTo>
                <a:lnTo>
                  <a:pt x="20965484" y="0"/>
                </a:lnTo>
                <a:lnTo>
                  <a:pt x="20965484" y="10587570"/>
                </a:lnTo>
                <a:lnTo>
                  <a:pt x="0" y="105875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0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0" y="10187609"/>
            <a:ext cx="515322" cy="99391"/>
          </a:xfrm>
          <a:custGeom>
            <a:avLst/>
            <a:gdLst/>
            <a:ahLst/>
            <a:cxnLst/>
            <a:rect r="r" b="b" t="t" l="l"/>
            <a:pathLst>
              <a:path h="99391" w="515322">
                <a:moveTo>
                  <a:pt x="0" y="0"/>
                </a:moveTo>
                <a:lnTo>
                  <a:pt x="515322" y="0"/>
                </a:lnTo>
                <a:lnTo>
                  <a:pt x="515322" y="99391"/>
                </a:lnTo>
                <a:lnTo>
                  <a:pt x="0" y="9939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909445" y="1249017"/>
            <a:ext cx="10263824" cy="975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33"/>
              </a:lnSpc>
              <a:spcBef>
                <a:spcPct val="0"/>
              </a:spcBef>
            </a:pPr>
            <a:r>
              <a:rPr lang="en-US" b="true" sz="5452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 Code Snippet: Str</a:t>
            </a:r>
            <a:r>
              <a:rPr lang="en-US" b="true" sz="5452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eamlit App 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909445" y="2567540"/>
            <a:ext cx="9278988" cy="6841573"/>
          </a:xfrm>
          <a:custGeom>
            <a:avLst/>
            <a:gdLst/>
            <a:ahLst/>
            <a:cxnLst/>
            <a:rect r="r" b="b" t="t" l="l"/>
            <a:pathLst>
              <a:path h="6841573" w="9278988">
                <a:moveTo>
                  <a:pt x="0" y="0"/>
                </a:moveTo>
                <a:lnTo>
                  <a:pt x="9278988" y="0"/>
                </a:lnTo>
                <a:lnTo>
                  <a:pt x="9278988" y="6841572"/>
                </a:lnTo>
                <a:lnTo>
                  <a:pt x="0" y="684157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16789" r="0" b="-18837"/>
            </a:stretch>
          </a:blipFill>
          <a:ln w="38100" cap="sq">
            <a:solidFill>
              <a:srgbClr val="FEF9FA"/>
            </a:solidFill>
            <a:prstDash val="solid"/>
            <a:miter/>
          </a:ln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338742" y="0"/>
            <a:ext cx="20965484" cy="10587570"/>
          </a:xfrm>
          <a:custGeom>
            <a:avLst/>
            <a:gdLst/>
            <a:ahLst/>
            <a:cxnLst/>
            <a:rect r="r" b="b" t="t" l="l"/>
            <a:pathLst>
              <a:path h="10587570" w="20965484">
                <a:moveTo>
                  <a:pt x="0" y="0"/>
                </a:moveTo>
                <a:lnTo>
                  <a:pt x="20965484" y="0"/>
                </a:lnTo>
                <a:lnTo>
                  <a:pt x="20965484" y="10587570"/>
                </a:lnTo>
                <a:lnTo>
                  <a:pt x="0" y="105875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0000"/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312488" y="2774260"/>
            <a:ext cx="15946812" cy="4444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079546" indent="-539773" lvl="1">
              <a:lnSpc>
                <a:spcPts val="7000"/>
              </a:lnSpc>
              <a:buAutoNum type="arabicPeriod" startAt="1"/>
            </a:pPr>
            <a:r>
              <a:rPr lang="en-US" sz="5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Push project to GitHub </a:t>
            </a:r>
          </a:p>
          <a:p>
            <a:pPr algn="l" marL="1079546" indent="-539773" lvl="1">
              <a:lnSpc>
                <a:spcPts val="7000"/>
              </a:lnSpc>
              <a:buAutoNum type="arabicPeriod" startAt="1"/>
            </a:pPr>
            <a:r>
              <a:rPr lang="en-US" sz="5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Go to streamlit.io/cloud </a:t>
            </a:r>
          </a:p>
          <a:p>
            <a:pPr algn="l" marL="1079546" indent="-539773" lvl="1">
              <a:lnSpc>
                <a:spcPts val="7000"/>
              </a:lnSpc>
              <a:buAutoNum type="arabicPeriod" startAt="1"/>
            </a:pPr>
            <a:r>
              <a:rPr lang="en-US" sz="5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Connect repo and deploy app.py </a:t>
            </a:r>
          </a:p>
          <a:p>
            <a:pPr algn="l" marL="1079546" indent="-539773" lvl="1">
              <a:lnSpc>
                <a:spcPts val="7000"/>
              </a:lnSpc>
              <a:buAutoNum type="arabicPeriod" startAt="1"/>
            </a:pPr>
            <a:r>
              <a:rPr lang="en-US" sz="5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Add secret keys if needed(present no need) </a:t>
            </a:r>
          </a:p>
          <a:p>
            <a:pPr algn="l" marL="1079546" indent="-539773" lvl="1">
              <a:lnSpc>
                <a:spcPts val="7000"/>
              </a:lnSpc>
              <a:buAutoNum type="arabicPeriod" startAt="1"/>
            </a:pPr>
            <a:r>
              <a:rPr lang="en-US" sz="5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Share public Streamlit app URL 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0" y="10187609"/>
            <a:ext cx="515322" cy="99391"/>
          </a:xfrm>
          <a:custGeom>
            <a:avLst/>
            <a:gdLst/>
            <a:ahLst/>
            <a:cxnLst/>
            <a:rect r="r" b="b" t="t" l="l"/>
            <a:pathLst>
              <a:path h="99391" w="515322">
                <a:moveTo>
                  <a:pt x="0" y="0"/>
                </a:moveTo>
                <a:lnTo>
                  <a:pt x="515322" y="0"/>
                </a:lnTo>
                <a:lnTo>
                  <a:pt x="515322" y="99391"/>
                </a:lnTo>
                <a:lnTo>
                  <a:pt x="0" y="9939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909445" y="1249017"/>
            <a:ext cx="6784499" cy="975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33"/>
              </a:lnSpc>
              <a:spcBef>
                <a:spcPct val="0"/>
              </a:spcBef>
            </a:pPr>
            <a:r>
              <a:rPr lang="en-US" b="true" sz="5452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 D</a:t>
            </a:r>
            <a:r>
              <a:rPr lang="en-US" b="true" sz="5452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eployment Steps 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338742" y="0"/>
            <a:ext cx="20965484" cy="10587570"/>
          </a:xfrm>
          <a:custGeom>
            <a:avLst/>
            <a:gdLst/>
            <a:ahLst/>
            <a:cxnLst/>
            <a:rect r="r" b="b" t="t" l="l"/>
            <a:pathLst>
              <a:path h="10587570" w="20965484">
                <a:moveTo>
                  <a:pt x="0" y="0"/>
                </a:moveTo>
                <a:lnTo>
                  <a:pt x="20965484" y="0"/>
                </a:lnTo>
                <a:lnTo>
                  <a:pt x="20965484" y="10587570"/>
                </a:lnTo>
                <a:lnTo>
                  <a:pt x="0" y="105875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0000"/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312488" y="2774260"/>
            <a:ext cx="15946812" cy="3559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079546" indent="-539773" lvl="1">
              <a:lnSpc>
                <a:spcPts val="7000"/>
              </a:lnSpc>
              <a:buFont typeface="Arial"/>
              <a:buChar char="•"/>
            </a:pPr>
            <a:r>
              <a:rPr lang="en-US" sz="5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Show TMDb posters next to titles </a:t>
            </a:r>
          </a:p>
          <a:p>
            <a:pPr algn="l" marL="1079546" indent="-539773" lvl="1">
              <a:lnSpc>
                <a:spcPts val="7000"/>
              </a:lnSpc>
              <a:buFont typeface="Arial"/>
              <a:buChar char="•"/>
            </a:pPr>
            <a:r>
              <a:rPr lang="en-US" sz="5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Add genre filtering dropdown </a:t>
            </a:r>
          </a:p>
          <a:p>
            <a:pPr algn="l" marL="1079546" indent="-539773" lvl="1">
              <a:lnSpc>
                <a:spcPts val="7000"/>
              </a:lnSpc>
              <a:buFont typeface="Arial"/>
              <a:buChar char="•"/>
            </a:pPr>
            <a:r>
              <a:rPr lang="en-US" sz="5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Add search history or watchlist </a:t>
            </a:r>
          </a:p>
          <a:p>
            <a:pPr algn="l" marL="1079546" indent="-539773" lvl="1">
              <a:lnSpc>
                <a:spcPts val="7000"/>
              </a:lnSpc>
              <a:buFont typeface="Arial"/>
              <a:buChar char="•"/>
            </a:pPr>
            <a:r>
              <a:rPr lang="en-US" sz="5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Use explicit feedback (like/dislike) 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0" y="10187609"/>
            <a:ext cx="515322" cy="99391"/>
          </a:xfrm>
          <a:custGeom>
            <a:avLst/>
            <a:gdLst/>
            <a:ahLst/>
            <a:cxnLst/>
            <a:rect r="r" b="b" t="t" l="l"/>
            <a:pathLst>
              <a:path h="99391" w="515322">
                <a:moveTo>
                  <a:pt x="0" y="0"/>
                </a:moveTo>
                <a:lnTo>
                  <a:pt x="515322" y="0"/>
                </a:lnTo>
                <a:lnTo>
                  <a:pt x="515322" y="99391"/>
                </a:lnTo>
                <a:lnTo>
                  <a:pt x="0" y="9939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926133" y="5874726"/>
            <a:ext cx="3333167" cy="3383574"/>
          </a:xfrm>
          <a:custGeom>
            <a:avLst/>
            <a:gdLst/>
            <a:ahLst/>
            <a:cxnLst/>
            <a:rect r="r" b="b" t="t" l="l"/>
            <a:pathLst>
              <a:path h="3383574" w="3333167">
                <a:moveTo>
                  <a:pt x="0" y="0"/>
                </a:moveTo>
                <a:lnTo>
                  <a:pt x="3333167" y="0"/>
                </a:lnTo>
                <a:lnTo>
                  <a:pt x="3333167" y="3383574"/>
                </a:lnTo>
                <a:lnTo>
                  <a:pt x="0" y="338357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909445" y="1249017"/>
            <a:ext cx="8228965" cy="975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33"/>
              </a:lnSpc>
              <a:spcBef>
                <a:spcPct val="0"/>
              </a:spcBef>
            </a:pPr>
            <a:r>
              <a:rPr lang="en-US" b="true" sz="5452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 Future Enhanc</a:t>
            </a:r>
            <a:r>
              <a:rPr lang="en-US" b="true" sz="5452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ements  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338742" y="0"/>
            <a:ext cx="20965484" cy="10587570"/>
          </a:xfrm>
          <a:custGeom>
            <a:avLst/>
            <a:gdLst/>
            <a:ahLst/>
            <a:cxnLst/>
            <a:rect r="r" b="b" t="t" l="l"/>
            <a:pathLst>
              <a:path h="10587570" w="20965484">
                <a:moveTo>
                  <a:pt x="0" y="0"/>
                </a:moveTo>
                <a:lnTo>
                  <a:pt x="20965484" y="0"/>
                </a:lnTo>
                <a:lnTo>
                  <a:pt x="20965484" y="10587570"/>
                </a:lnTo>
                <a:lnTo>
                  <a:pt x="0" y="105875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0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0" y="10187609"/>
            <a:ext cx="515322" cy="99391"/>
          </a:xfrm>
          <a:custGeom>
            <a:avLst/>
            <a:gdLst/>
            <a:ahLst/>
            <a:cxnLst/>
            <a:rect r="r" b="b" t="t" l="l"/>
            <a:pathLst>
              <a:path h="99391" w="515322">
                <a:moveTo>
                  <a:pt x="0" y="0"/>
                </a:moveTo>
                <a:lnTo>
                  <a:pt x="515322" y="0"/>
                </a:lnTo>
                <a:lnTo>
                  <a:pt x="515322" y="99391"/>
                </a:lnTo>
                <a:lnTo>
                  <a:pt x="0" y="9939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1909445" y="2507057"/>
            <a:ext cx="12306732" cy="6751243"/>
            <a:chOff x="0" y="0"/>
            <a:chExt cx="5908040" cy="324104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10160" y="12700"/>
              <a:ext cx="5895340" cy="186690"/>
            </a:xfrm>
            <a:custGeom>
              <a:avLst/>
              <a:gdLst/>
              <a:ahLst/>
              <a:cxnLst/>
              <a:rect r="r" b="b" t="t" l="l"/>
              <a:pathLst>
                <a:path h="186690" w="5895340">
                  <a:moveTo>
                    <a:pt x="0" y="186690"/>
                  </a:moveTo>
                  <a:lnTo>
                    <a:pt x="0" y="127000"/>
                  </a:lnTo>
                  <a:cubicBezTo>
                    <a:pt x="0" y="57150"/>
                    <a:pt x="57150" y="0"/>
                    <a:pt x="127000" y="0"/>
                  </a:cubicBezTo>
                  <a:lnTo>
                    <a:pt x="5768340" y="0"/>
                  </a:lnTo>
                  <a:cubicBezTo>
                    <a:pt x="5838190" y="0"/>
                    <a:pt x="5895340" y="57150"/>
                    <a:pt x="5895340" y="127000"/>
                  </a:cubicBezTo>
                  <a:lnTo>
                    <a:pt x="5895340" y="186690"/>
                  </a:lnTo>
                  <a:cubicBezTo>
                    <a:pt x="5895340" y="186690"/>
                    <a:pt x="0" y="186690"/>
                    <a:pt x="0" y="186690"/>
                  </a:cubicBezTo>
                  <a:close/>
                </a:path>
              </a:pathLst>
            </a:custGeom>
            <a:solidFill>
              <a:srgbClr val="E50B14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6350" y="193040"/>
              <a:ext cx="5895340" cy="3041650"/>
            </a:xfrm>
            <a:custGeom>
              <a:avLst/>
              <a:gdLst/>
              <a:ahLst/>
              <a:cxnLst/>
              <a:rect r="r" b="b" t="t" l="l"/>
              <a:pathLst>
                <a:path h="3041650" w="5895340">
                  <a:moveTo>
                    <a:pt x="5768340" y="3041650"/>
                  </a:moveTo>
                  <a:lnTo>
                    <a:pt x="127000" y="3041650"/>
                  </a:lnTo>
                  <a:cubicBezTo>
                    <a:pt x="57150" y="3041650"/>
                    <a:pt x="0" y="2984500"/>
                    <a:pt x="0" y="2914650"/>
                  </a:cubicBezTo>
                  <a:lnTo>
                    <a:pt x="0" y="0"/>
                  </a:lnTo>
                  <a:lnTo>
                    <a:pt x="5895340" y="0"/>
                  </a:lnTo>
                  <a:lnTo>
                    <a:pt x="5895340" y="2914650"/>
                  </a:lnTo>
                  <a:cubicBezTo>
                    <a:pt x="5895340" y="2985770"/>
                    <a:pt x="5838190" y="3041650"/>
                    <a:pt x="5768340" y="3041650"/>
                  </a:cubicBezTo>
                  <a:close/>
                </a:path>
              </a:pathLst>
            </a:custGeom>
            <a:blipFill>
              <a:blip r:embed="rId5"/>
              <a:stretch>
                <a:fillRect l="0" t="-1802" r="0" b="-1802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5908040" cy="3241040"/>
            </a:xfrm>
            <a:custGeom>
              <a:avLst/>
              <a:gdLst/>
              <a:ahLst/>
              <a:cxnLst/>
              <a:rect r="r" b="b" t="t" l="l"/>
              <a:pathLst>
                <a:path h="3241040" w="5908040">
                  <a:moveTo>
                    <a:pt x="5774690" y="0"/>
                  </a:moveTo>
                  <a:lnTo>
                    <a:pt x="133350" y="0"/>
                  </a:lnTo>
                  <a:cubicBezTo>
                    <a:pt x="59690" y="0"/>
                    <a:pt x="0" y="59690"/>
                    <a:pt x="0" y="133350"/>
                  </a:cubicBezTo>
                  <a:lnTo>
                    <a:pt x="0" y="3107690"/>
                  </a:lnTo>
                  <a:cubicBezTo>
                    <a:pt x="0" y="3181350"/>
                    <a:pt x="59690" y="3241040"/>
                    <a:pt x="133350" y="3241040"/>
                  </a:cubicBezTo>
                  <a:lnTo>
                    <a:pt x="5774690" y="3241040"/>
                  </a:lnTo>
                  <a:cubicBezTo>
                    <a:pt x="5848350" y="3241040"/>
                    <a:pt x="5908040" y="3181350"/>
                    <a:pt x="5908040" y="3107690"/>
                  </a:cubicBezTo>
                  <a:lnTo>
                    <a:pt x="5908040" y="133350"/>
                  </a:lnTo>
                  <a:cubicBezTo>
                    <a:pt x="5908040" y="59690"/>
                    <a:pt x="5848350" y="0"/>
                    <a:pt x="5774690" y="0"/>
                  </a:cubicBezTo>
                  <a:close/>
                  <a:moveTo>
                    <a:pt x="5895340" y="3107690"/>
                  </a:moveTo>
                  <a:cubicBezTo>
                    <a:pt x="5895340" y="3175000"/>
                    <a:pt x="5842000" y="3228340"/>
                    <a:pt x="5774690" y="3228340"/>
                  </a:cubicBezTo>
                  <a:lnTo>
                    <a:pt x="133350" y="3228340"/>
                  </a:lnTo>
                  <a:cubicBezTo>
                    <a:pt x="67310" y="3228340"/>
                    <a:pt x="12700" y="3173730"/>
                    <a:pt x="12700" y="3107690"/>
                  </a:cubicBezTo>
                  <a:lnTo>
                    <a:pt x="12700" y="199390"/>
                  </a:lnTo>
                  <a:lnTo>
                    <a:pt x="5895340" y="199390"/>
                  </a:lnTo>
                  <a:lnTo>
                    <a:pt x="5895340" y="3107690"/>
                  </a:lnTo>
                  <a:close/>
                  <a:moveTo>
                    <a:pt x="5895340" y="186690"/>
                  </a:moveTo>
                  <a:lnTo>
                    <a:pt x="12700" y="186690"/>
                  </a:lnTo>
                  <a:lnTo>
                    <a:pt x="12700" y="133350"/>
                  </a:lnTo>
                  <a:cubicBezTo>
                    <a:pt x="12700" y="67310"/>
                    <a:pt x="67310" y="12700"/>
                    <a:pt x="133350" y="12700"/>
                  </a:cubicBezTo>
                  <a:lnTo>
                    <a:pt x="5774690" y="12700"/>
                  </a:lnTo>
                  <a:cubicBezTo>
                    <a:pt x="5840730" y="12700"/>
                    <a:pt x="5895340" y="67310"/>
                    <a:pt x="5895340" y="133350"/>
                  </a:cubicBezTo>
                  <a:lnTo>
                    <a:pt x="5895340" y="18669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149860" y="73660"/>
              <a:ext cx="299720" cy="63500"/>
            </a:xfrm>
            <a:custGeom>
              <a:avLst/>
              <a:gdLst/>
              <a:ahLst/>
              <a:cxnLst/>
              <a:rect r="r" b="b" t="t" l="l"/>
              <a:pathLst>
                <a:path h="63500" w="299720">
                  <a:moveTo>
                    <a:pt x="118110" y="0"/>
                  </a:moveTo>
                  <a:lnTo>
                    <a:pt x="181610" y="0"/>
                  </a:lnTo>
                  <a:lnTo>
                    <a:pt x="181610" y="63500"/>
                  </a:lnTo>
                  <a:lnTo>
                    <a:pt x="118110" y="63500"/>
                  </a:lnTo>
                  <a:lnTo>
                    <a:pt x="118110" y="0"/>
                  </a:lnTo>
                  <a:close/>
                  <a:moveTo>
                    <a:pt x="31750" y="0"/>
                  </a:moveTo>
                  <a:cubicBezTo>
                    <a:pt x="49530" y="0"/>
                    <a:pt x="63500" y="13970"/>
                    <a:pt x="63500" y="31750"/>
                  </a:cubicBezTo>
                  <a:cubicBezTo>
                    <a:pt x="63500" y="49530"/>
                    <a:pt x="49530" y="63500"/>
                    <a:pt x="31750" y="63500"/>
                  </a:cubicBezTo>
                  <a:cubicBezTo>
                    <a:pt x="13970" y="63500"/>
                    <a:pt x="0" y="49530"/>
                    <a:pt x="0" y="31750"/>
                  </a:cubicBezTo>
                  <a:cubicBezTo>
                    <a:pt x="0" y="13970"/>
                    <a:pt x="13970" y="0"/>
                    <a:pt x="31750" y="0"/>
                  </a:cubicBezTo>
                  <a:close/>
                  <a:moveTo>
                    <a:pt x="267970" y="0"/>
                  </a:moveTo>
                  <a:lnTo>
                    <a:pt x="236220" y="63500"/>
                  </a:lnTo>
                  <a:lnTo>
                    <a:pt x="299720" y="63500"/>
                  </a:lnTo>
                  <a:lnTo>
                    <a:pt x="26797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591820" y="88900"/>
              <a:ext cx="5175250" cy="33020"/>
            </a:xfrm>
            <a:custGeom>
              <a:avLst/>
              <a:gdLst/>
              <a:ahLst/>
              <a:cxnLst/>
              <a:rect r="r" b="b" t="t" l="l"/>
              <a:pathLst>
                <a:path h="33020" w="5175250">
                  <a:moveTo>
                    <a:pt x="5158740" y="33020"/>
                  </a:moveTo>
                  <a:lnTo>
                    <a:pt x="16510" y="33020"/>
                  </a:lnTo>
                  <a:cubicBezTo>
                    <a:pt x="7620" y="33020"/>
                    <a:pt x="0" y="25400"/>
                    <a:pt x="0" y="16510"/>
                  </a:cubicBezTo>
                  <a:lnTo>
                    <a:pt x="0" y="16510"/>
                  </a:lnTo>
                  <a:cubicBezTo>
                    <a:pt x="0" y="7620"/>
                    <a:pt x="7620" y="0"/>
                    <a:pt x="16510" y="0"/>
                  </a:cubicBezTo>
                  <a:lnTo>
                    <a:pt x="5158740" y="0"/>
                  </a:lnTo>
                  <a:cubicBezTo>
                    <a:pt x="5167630" y="0"/>
                    <a:pt x="5175250" y="7620"/>
                    <a:pt x="5175250" y="16510"/>
                  </a:cubicBezTo>
                  <a:lnTo>
                    <a:pt x="5175250" y="16510"/>
                  </a:lnTo>
                  <a:cubicBezTo>
                    <a:pt x="5173980" y="25400"/>
                    <a:pt x="5167630" y="33020"/>
                    <a:pt x="5158740" y="33020"/>
                  </a:cubicBezTo>
                  <a:close/>
                </a:path>
              </a:pathLst>
            </a:custGeom>
            <a:solidFill>
              <a:srgbClr val="FEF9FA"/>
            </a:solid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1909445" y="1249017"/>
            <a:ext cx="6561614" cy="975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33"/>
              </a:lnSpc>
              <a:spcBef>
                <a:spcPct val="0"/>
              </a:spcBef>
            </a:pPr>
            <a:r>
              <a:rPr lang="en-US" b="true" sz="5452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 Demo Scr</a:t>
            </a:r>
            <a:r>
              <a:rPr lang="en-US" b="true" sz="5452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eenshot 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338742" y="0"/>
            <a:ext cx="20965484" cy="10587570"/>
          </a:xfrm>
          <a:custGeom>
            <a:avLst/>
            <a:gdLst/>
            <a:ahLst/>
            <a:cxnLst/>
            <a:rect r="r" b="b" t="t" l="l"/>
            <a:pathLst>
              <a:path h="10587570" w="20965484">
                <a:moveTo>
                  <a:pt x="0" y="0"/>
                </a:moveTo>
                <a:lnTo>
                  <a:pt x="20965484" y="0"/>
                </a:lnTo>
                <a:lnTo>
                  <a:pt x="20965484" y="10587570"/>
                </a:lnTo>
                <a:lnTo>
                  <a:pt x="0" y="105875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0000"/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312488" y="2774260"/>
            <a:ext cx="15946812" cy="3559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079546" indent="-539773" lvl="1">
              <a:lnSpc>
                <a:spcPts val="7000"/>
              </a:lnSpc>
              <a:buFont typeface="Arial"/>
              <a:buChar char="•"/>
            </a:pPr>
            <a:r>
              <a:rPr lang="en-US" sz="5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Functional, Interactive Movie Recommender</a:t>
            </a:r>
          </a:p>
          <a:p>
            <a:pPr algn="l" marL="1079546" indent="-539773" lvl="1">
              <a:lnSpc>
                <a:spcPts val="7000"/>
              </a:lnSpc>
              <a:buFont typeface="Arial"/>
              <a:buChar char="•"/>
            </a:pPr>
            <a:r>
              <a:rPr lang="en-US" sz="5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Combines content + collaborative filtering</a:t>
            </a:r>
          </a:p>
          <a:p>
            <a:pPr algn="l" marL="1079546" indent="-539773" lvl="1">
              <a:lnSpc>
                <a:spcPts val="7000"/>
              </a:lnSpc>
              <a:buFont typeface="Arial"/>
              <a:buChar char="•"/>
            </a:pPr>
            <a:r>
              <a:rPr lang="en-US" sz="5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Deployed using Streamlit Cloud </a:t>
            </a:r>
          </a:p>
          <a:p>
            <a:pPr algn="l" marL="1079546" indent="-539773" lvl="1">
              <a:lnSpc>
                <a:spcPts val="7000"/>
              </a:lnSpc>
              <a:buFont typeface="Arial"/>
              <a:buChar char="•"/>
            </a:pPr>
            <a:r>
              <a:rPr lang="en-US" sz="5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Beginner-friendly, scalable project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0" y="10187609"/>
            <a:ext cx="515322" cy="99391"/>
          </a:xfrm>
          <a:custGeom>
            <a:avLst/>
            <a:gdLst/>
            <a:ahLst/>
            <a:cxnLst/>
            <a:rect r="r" b="b" t="t" l="l"/>
            <a:pathLst>
              <a:path h="99391" w="515322">
                <a:moveTo>
                  <a:pt x="0" y="0"/>
                </a:moveTo>
                <a:lnTo>
                  <a:pt x="515322" y="0"/>
                </a:lnTo>
                <a:lnTo>
                  <a:pt x="515322" y="99391"/>
                </a:lnTo>
                <a:lnTo>
                  <a:pt x="0" y="9939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909445" y="1249017"/>
            <a:ext cx="3828733" cy="975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33"/>
              </a:lnSpc>
              <a:spcBef>
                <a:spcPct val="0"/>
              </a:spcBef>
            </a:pPr>
            <a:r>
              <a:rPr lang="en-US" b="true" sz="5452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 Su</a:t>
            </a:r>
            <a:r>
              <a:rPr lang="en-US" b="true" sz="5452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mmary 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338742" y="0"/>
            <a:ext cx="20965484" cy="10587570"/>
          </a:xfrm>
          <a:custGeom>
            <a:avLst/>
            <a:gdLst/>
            <a:ahLst/>
            <a:cxnLst/>
            <a:rect r="r" b="b" t="t" l="l"/>
            <a:pathLst>
              <a:path h="10587570" w="20965484">
                <a:moveTo>
                  <a:pt x="0" y="0"/>
                </a:moveTo>
                <a:lnTo>
                  <a:pt x="20965484" y="0"/>
                </a:lnTo>
                <a:lnTo>
                  <a:pt x="20965484" y="10587570"/>
                </a:lnTo>
                <a:lnTo>
                  <a:pt x="0" y="105875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0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0" y="10187609"/>
            <a:ext cx="515322" cy="99391"/>
          </a:xfrm>
          <a:custGeom>
            <a:avLst/>
            <a:gdLst/>
            <a:ahLst/>
            <a:cxnLst/>
            <a:rect r="r" b="b" t="t" l="l"/>
            <a:pathLst>
              <a:path h="99391" w="515322">
                <a:moveTo>
                  <a:pt x="0" y="0"/>
                </a:moveTo>
                <a:lnTo>
                  <a:pt x="515322" y="0"/>
                </a:lnTo>
                <a:lnTo>
                  <a:pt x="515322" y="99391"/>
                </a:lnTo>
                <a:lnTo>
                  <a:pt x="0" y="9939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12740458" y="3028357"/>
            <a:ext cx="4426248" cy="6121117"/>
          </a:xfrm>
          <a:custGeom>
            <a:avLst/>
            <a:gdLst/>
            <a:ahLst/>
            <a:cxnLst/>
            <a:rect r="r" b="b" t="t" l="l"/>
            <a:pathLst>
              <a:path h="6121117" w="4426248">
                <a:moveTo>
                  <a:pt x="4426249" y="0"/>
                </a:moveTo>
                <a:lnTo>
                  <a:pt x="0" y="0"/>
                </a:lnTo>
                <a:lnTo>
                  <a:pt x="0" y="6121116"/>
                </a:lnTo>
                <a:lnTo>
                  <a:pt x="4426249" y="6121116"/>
                </a:lnTo>
                <a:lnTo>
                  <a:pt x="4426249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312488" y="2774260"/>
            <a:ext cx="10119997" cy="2673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00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Connect with Me</a:t>
            </a:r>
          </a:p>
          <a:p>
            <a:pPr algn="l">
              <a:lnSpc>
                <a:spcPts val="7000"/>
              </a:lnSpc>
            </a:pPr>
            <a:r>
              <a:rPr lang="en-US" sz="500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Linkedin</a:t>
            </a:r>
            <a:r>
              <a:rPr lang="en-US" sz="5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: @nayabrasool-shaik</a:t>
            </a:r>
          </a:p>
          <a:p>
            <a:pPr algn="l">
              <a:lnSpc>
                <a:spcPts val="7000"/>
              </a:lnSpc>
            </a:pPr>
            <a:r>
              <a:rPr lang="en-US" b="true" sz="50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Github</a:t>
            </a:r>
            <a:r>
              <a:rPr lang="en-US" sz="5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: NayabRasool786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312488" y="1261441"/>
            <a:ext cx="4023202" cy="975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33"/>
              </a:lnSpc>
              <a:spcBef>
                <a:spcPct val="0"/>
              </a:spcBef>
            </a:pPr>
            <a:r>
              <a:rPr lang="en-US" b="true" sz="5452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 Th</a:t>
            </a:r>
            <a:r>
              <a:rPr lang="en-US" b="true" sz="5452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ank You 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338742" y="0"/>
            <a:ext cx="20965484" cy="10587570"/>
          </a:xfrm>
          <a:custGeom>
            <a:avLst/>
            <a:gdLst/>
            <a:ahLst/>
            <a:cxnLst/>
            <a:rect r="r" b="b" t="t" l="l"/>
            <a:pathLst>
              <a:path h="10587570" w="20965484">
                <a:moveTo>
                  <a:pt x="0" y="0"/>
                </a:moveTo>
                <a:lnTo>
                  <a:pt x="20965484" y="0"/>
                </a:lnTo>
                <a:lnTo>
                  <a:pt x="20965484" y="10587570"/>
                </a:lnTo>
                <a:lnTo>
                  <a:pt x="0" y="105875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0000"/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312488" y="2774260"/>
            <a:ext cx="15946812" cy="62166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079546" indent="-539773" lvl="1">
              <a:lnSpc>
                <a:spcPts val="7000"/>
              </a:lnSpc>
              <a:buFont typeface="Arial"/>
              <a:buChar char="•"/>
            </a:pPr>
            <a:r>
              <a:rPr lang="en-US" sz="5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 beginner-friendly Movie Recommendation System</a:t>
            </a:r>
          </a:p>
          <a:p>
            <a:pPr algn="l" marL="1079546" indent="-539773" lvl="1">
              <a:lnSpc>
                <a:spcPts val="7000"/>
              </a:lnSpc>
              <a:buFont typeface="Arial"/>
              <a:buChar char="•"/>
            </a:pPr>
            <a:r>
              <a:rPr lang="en-US" sz="5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Uses both Collaborative &amp; Content-based Filtering</a:t>
            </a:r>
          </a:p>
          <a:p>
            <a:pPr algn="l" marL="1079546" indent="-539773" lvl="1">
              <a:lnSpc>
                <a:spcPts val="7000"/>
              </a:lnSpc>
              <a:buFont typeface="Arial"/>
              <a:buChar char="•"/>
            </a:pPr>
            <a:r>
              <a:rPr lang="en-US" sz="5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Built with Python and deployed using Streamlit Cloud</a:t>
            </a:r>
          </a:p>
          <a:p>
            <a:pPr algn="l" marL="1079546" indent="-539773" lvl="1">
              <a:lnSpc>
                <a:spcPts val="7000"/>
              </a:lnSpc>
              <a:buFont typeface="Arial"/>
              <a:buChar char="•"/>
            </a:pPr>
            <a:r>
              <a:rPr lang="en-US" sz="5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Enhanced with tags and IMDB redirection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0" y="10187609"/>
            <a:ext cx="515322" cy="99391"/>
          </a:xfrm>
          <a:custGeom>
            <a:avLst/>
            <a:gdLst/>
            <a:ahLst/>
            <a:cxnLst/>
            <a:rect r="r" b="b" t="t" l="l"/>
            <a:pathLst>
              <a:path h="99391" w="515322">
                <a:moveTo>
                  <a:pt x="0" y="0"/>
                </a:moveTo>
                <a:lnTo>
                  <a:pt x="515322" y="0"/>
                </a:lnTo>
                <a:lnTo>
                  <a:pt x="515322" y="99391"/>
                </a:lnTo>
                <a:lnTo>
                  <a:pt x="0" y="9939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909445" y="1249017"/>
            <a:ext cx="6226493" cy="975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33"/>
              </a:lnSpc>
              <a:spcBef>
                <a:spcPct val="0"/>
              </a:spcBef>
            </a:pPr>
            <a:r>
              <a:rPr lang="en-US" b="true" sz="5452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 Pr</a:t>
            </a:r>
            <a:r>
              <a:rPr lang="en-US" b="true" sz="5452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oject Overview 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338742" y="0"/>
            <a:ext cx="20965484" cy="10587570"/>
          </a:xfrm>
          <a:custGeom>
            <a:avLst/>
            <a:gdLst/>
            <a:ahLst/>
            <a:cxnLst/>
            <a:rect r="r" b="b" t="t" l="l"/>
            <a:pathLst>
              <a:path h="10587570" w="20965484">
                <a:moveTo>
                  <a:pt x="0" y="0"/>
                </a:moveTo>
                <a:lnTo>
                  <a:pt x="20965484" y="0"/>
                </a:lnTo>
                <a:lnTo>
                  <a:pt x="20965484" y="10587570"/>
                </a:lnTo>
                <a:lnTo>
                  <a:pt x="0" y="105875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0000"/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312488" y="2774260"/>
            <a:ext cx="15946812" cy="5330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079546" indent="-539773" lvl="1">
              <a:lnSpc>
                <a:spcPts val="7000"/>
              </a:lnSpc>
              <a:buFont typeface="Arial"/>
              <a:buChar char="•"/>
            </a:pPr>
            <a:r>
              <a:rPr lang="en-US" sz="5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</a:t>
            </a:r>
            <a:r>
              <a:rPr lang="en-US" sz="5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elp users find movies similar to ones they love</a:t>
            </a:r>
          </a:p>
          <a:p>
            <a:pPr algn="l" marL="1079546" indent="-539773" lvl="1">
              <a:lnSpc>
                <a:spcPts val="7000"/>
              </a:lnSpc>
              <a:buFont typeface="Arial"/>
              <a:buChar char="•"/>
            </a:pPr>
            <a:r>
              <a:rPr lang="en-US" sz="5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Use user rating patterns and movie metadata</a:t>
            </a:r>
          </a:p>
          <a:p>
            <a:pPr algn="l" marL="1079546" indent="-539773" lvl="1">
              <a:lnSpc>
                <a:spcPts val="7000"/>
              </a:lnSpc>
              <a:buFont typeface="Arial"/>
              <a:buChar char="•"/>
            </a:pPr>
            <a:r>
              <a:rPr lang="en-US" sz="5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Provide recommendations with clickable IMDB links</a:t>
            </a:r>
          </a:p>
          <a:p>
            <a:pPr algn="l" marL="1079546" indent="-539773" lvl="1">
              <a:lnSpc>
                <a:spcPts val="7000"/>
              </a:lnSpc>
              <a:buFont typeface="Arial"/>
              <a:buChar char="•"/>
            </a:pPr>
            <a:r>
              <a:rPr lang="en-US" sz="5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Make it interactive via a web app (Streamlit)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0" y="10187609"/>
            <a:ext cx="515322" cy="99391"/>
          </a:xfrm>
          <a:custGeom>
            <a:avLst/>
            <a:gdLst/>
            <a:ahLst/>
            <a:cxnLst/>
            <a:rect r="r" b="b" t="t" l="l"/>
            <a:pathLst>
              <a:path h="99391" w="515322">
                <a:moveTo>
                  <a:pt x="0" y="0"/>
                </a:moveTo>
                <a:lnTo>
                  <a:pt x="515322" y="0"/>
                </a:lnTo>
                <a:lnTo>
                  <a:pt x="515322" y="99391"/>
                </a:lnTo>
                <a:lnTo>
                  <a:pt x="0" y="9939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909445" y="1249017"/>
            <a:ext cx="3682524" cy="975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33"/>
              </a:lnSpc>
              <a:spcBef>
                <a:spcPct val="0"/>
              </a:spcBef>
            </a:pPr>
            <a:r>
              <a:rPr lang="en-US" b="true" sz="5452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 Ob</a:t>
            </a:r>
            <a:r>
              <a:rPr lang="en-US" b="true" sz="5452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jective 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338742" y="0"/>
            <a:ext cx="20965484" cy="10587570"/>
          </a:xfrm>
          <a:custGeom>
            <a:avLst/>
            <a:gdLst/>
            <a:ahLst/>
            <a:cxnLst/>
            <a:rect r="r" b="b" t="t" l="l"/>
            <a:pathLst>
              <a:path h="10587570" w="20965484">
                <a:moveTo>
                  <a:pt x="0" y="0"/>
                </a:moveTo>
                <a:lnTo>
                  <a:pt x="20965484" y="0"/>
                </a:lnTo>
                <a:lnTo>
                  <a:pt x="20965484" y="10587570"/>
                </a:lnTo>
                <a:lnTo>
                  <a:pt x="0" y="105875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0000"/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312488" y="2774260"/>
            <a:ext cx="15946812" cy="5330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00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D</a:t>
            </a:r>
            <a:r>
              <a:rPr lang="en-US" b="true" sz="50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ataset</a:t>
            </a:r>
            <a:r>
              <a:rPr lang="en-US" sz="5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: MovieLens Latest Small Dataset</a:t>
            </a:r>
          </a:p>
          <a:p>
            <a:pPr algn="l">
              <a:lnSpc>
                <a:spcPts val="7000"/>
              </a:lnSpc>
            </a:pPr>
            <a:r>
              <a:rPr lang="en-US" b="true" sz="50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Files Used:</a:t>
            </a:r>
          </a:p>
          <a:p>
            <a:pPr algn="l" marL="1079546" indent="-539773" lvl="1">
              <a:lnSpc>
                <a:spcPts val="7000"/>
              </a:lnSpc>
              <a:buFont typeface="Arial"/>
              <a:buChar char="•"/>
            </a:pPr>
            <a:r>
              <a:rPr lang="en-US" b="true" sz="50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movies.csv</a:t>
            </a:r>
            <a:r>
              <a:rPr lang="en-US" sz="5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: Movie titles and genres</a:t>
            </a:r>
          </a:p>
          <a:p>
            <a:pPr algn="l" marL="1079546" indent="-539773" lvl="1">
              <a:lnSpc>
                <a:spcPts val="7000"/>
              </a:lnSpc>
              <a:buFont typeface="Arial"/>
              <a:buChar char="•"/>
            </a:pPr>
            <a:r>
              <a:rPr lang="en-US" b="true" sz="50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ratings.csv</a:t>
            </a:r>
            <a:r>
              <a:rPr lang="en-US" sz="5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: User-movie rating matrix </a:t>
            </a:r>
          </a:p>
          <a:p>
            <a:pPr algn="l" marL="1079546" indent="-539773" lvl="1">
              <a:lnSpc>
                <a:spcPts val="7000"/>
              </a:lnSpc>
              <a:buFont typeface="Arial"/>
              <a:buChar char="•"/>
            </a:pPr>
            <a:r>
              <a:rPr lang="en-US" b="true" sz="50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tags.csv</a:t>
            </a:r>
            <a:r>
              <a:rPr lang="en-US" sz="5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: User-generated tags (for TF-IDF) </a:t>
            </a:r>
          </a:p>
          <a:p>
            <a:pPr algn="l" marL="1079546" indent="-539773" lvl="1">
              <a:lnSpc>
                <a:spcPts val="7000"/>
              </a:lnSpc>
              <a:buFont typeface="Arial"/>
              <a:buChar char="•"/>
            </a:pPr>
            <a:r>
              <a:rPr lang="en-US" b="true" sz="50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links.csv</a:t>
            </a:r>
            <a:r>
              <a:rPr lang="en-US" sz="5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: Maps movieId to IMDB and TMDb IDs 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0" y="10187609"/>
            <a:ext cx="515322" cy="99391"/>
          </a:xfrm>
          <a:custGeom>
            <a:avLst/>
            <a:gdLst/>
            <a:ahLst/>
            <a:cxnLst/>
            <a:rect r="r" b="b" t="t" l="l"/>
            <a:pathLst>
              <a:path h="99391" w="515322">
                <a:moveTo>
                  <a:pt x="0" y="0"/>
                </a:moveTo>
                <a:lnTo>
                  <a:pt x="515322" y="0"/>
                </a:lnTo>
                <a:lnTo>
                  <a:pt x="515322" y="99391"/>
                </a:lnTo>
                <a:lnTo>
                  <a:pt x="0" y="9939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385570" y="1249017"/>
            <a:ext cx="7292023" cy="975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33"/>
              </a:lnSpc>
              <a:spcBef>
                <a:spcPct val="0"/>
              </a:spcBef>
            </a:pPr>
            <a:r>
              <a:rPr lang="en-US" b="true" sz="5452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 Datas</a:t>
            </a:r>
            <a:r>
              <a:rPr lang="en-US" b="true" sz="5452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et Description 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338742" y="0"/>
            <a:ext cx="20965484" cy="10587570"/>
          </a:xfrm>
          <a:custGeom>
            <a:avLst/>
            <a:gdLst/>
            <a:ahLst/>
            <a:cxnLst/>
            <a:rect r="r" b="b" t="t" l="l"/>
            <a:pathLst>
              <a:path h="10587570" w="20965484">
                <a:moveTo>
                  <a:pt x="0" y="0"/>
                </a:moveTo>
                <a:lnTo>
                  <a:pt x="20965484" y="0"/>
                </a:lnTo>
                <a:lnTo>
                  <a:pt x="20965484" y="10587570"/>
                </a:lnTo>
                <a:lnTo>
                  <a:pt x="0" y="105875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0000"/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312488" y="2774260"/>
            <a:ext cx="15946812" cy="4444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079546" indent="-539773" lvl="1">
              <a:lnSpc>
                <a:spcPts val="7000"/>
              </a:lnSpc>
              <a:buFont typeface="Arial"/>
              <a:buChar char="•"/>
            </a:pPr>
            <a:r>
              <a:rPr lang="en-US" b="true" sz="50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Front</a:t>
            </a:r>
            <a:r>
              <a:rPr lang="en-US" b="true" sz="50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end</a:t>
            </a:r>
            <a:r>
              <a:rPr lang="en-US" sz="5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: Streamlit </a:t>
            </a:r>
          </a:p>
          <a:p>
            <a:pPr algn="l" marL="1079546" indent="-539773" lvl="1">
              <a:lnSpc>
                <a:spcPts val="7000"/>
              </a:lnSpc>
              <a:buFont typeface="Arial"/>
              <a:buChar char="•"/>
            </a:pPr>
            <a:r>
              <a:rPr lang="en-US" b="true" sz="50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Backend</a:t>
            </a:r>
            <a:r>
              <a:rPr lang="en-US" sz="5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: Python (Pandas, Scikit-learn) </a:t>
            </a:r>
          </a:p>
          <a:p>
            <a:pPr algn="l" marL="1079546" indent="-539773" lvl="1">
              <a:lnSpc>
                <a:spcPts val="7000"/>
              </a:lnSpc>
              <a:buFont typeface="Arial"/>
              <a:buChar char="•"/>
            </a:pPr>
            <a:r>
              <a:rPr lang="en-US" b="true" sz="50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ML</a:t>
            </a:r>
            <a:r>
              <a:rPr lang="en-US" sz="5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: Cosine Similarity, TF-IDF </a:t>
            </a:r>
          </a:p>
          <a:p>
            <a:pPr algn="l" marL="1079546" indent="-539773" lvl="1">
              <a:lnSpc>
                <a:spcPts val="7000"/>
              </a:lnSpc>
              <a:buFont typeface="Arial"/>
              <a:buChar char="•"/>
            </a:pPr>
            <a:r>
              <a:rPr lang="en-US" b="true" sz="50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Deployment</a:t>
            </a:r>
            <a:r>
              <a:rPr lang="en-US" sz="5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: Streamlit Cloud </a:t>
            </a:r>
          </a:p>
          <a:p>
            <a:pPr algn="l" marL="1079546" indent="-539773" lvl="1">
              <a:lnSpc>
                <a:spcPts val="7000"/>
              </a:lnSpc>
              <a:buFont typeface="Arial"/>
              <a:buChar char="•"/>
            </a:pPr>
            <a:r>
              <a:rPr lang="en-US" b="true" sz="50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Extras</a:t>
            </a:r>
            <a:r>
              <a:rPr lang="en-US" sz="5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: IMDB Links, HTML Styling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0" y="10187609"/>
            <a:ext cx="515322" cy="99391"/>
          </a:xfrm>
          <a:custGeom>
            <a:avLst/>
            <a:gdLst/>
            <a:ahLst/>
            <a:cxnLst/>
            <a:rect r="r" b="b" t="t" l="l"/>
            <a:pathLst>
              <a:path h="99391" w="515322">
                <a:moveTo>
                  <a:pt x="0" y="0"/>
                </a:moveTo>
                <a:lnTo>
                  <a:pt x="515322" y="0"/>
                </a:lnTo>
                <a:lnTo>
                  <a:pt x="515322" y="99391"/>
                </a:lnTo>
                <a:lnTo>
                  <a:pt x="0" y="9939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909445" y="1249017"/>
            <a:ext cx="4177030" cy="975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33"/>
              </a:lnSpc>
              <a:spcBef>
                <a:spcPct val="0"/>
              </a:spcBef>
            </a:pPr>
            <a:r>
              <a:rPr lang="en-US" b="true" sz="5452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 T</a:t>
            </a:r>
            <a:r>
              <a:rPr lang="en-US" b="true" sz="5452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ech Stack 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338742" y="0"/>
            <a:ext cx="20965484" cy="10587570"/>
          </a:xfrm>
          <a:custGeom>
            <a:avLst/>
            <a:gdLst/>
            <a:ahLst/>
            <a:cxnLst/>
            <a:rect r="r" b="b" t="t" l="l"/>
            <a:pathLst>
              <a:path h="10587570" w="20965484">
                <a:moveTo>
                  <a:pt x="0" y="0"/>
                </a:moveTo>
                <a:lnTo>
                  <a:pt x="20965484" y="0"/>
                </a:lnTo>
                <a:lnTo>
                  <a:pt x="20965484" y="10587570"/>
                </a:lnTo>
                <a:lnTo>
                  <a:pt x="0" y="105875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0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0" y="10187609"/>
            <a:ext cx="515322" cy="99391"/>
          </a:xfrm>
          <a:custGeom>
            <a:avLst/>
            <a:gdLst/>
            <a:ahLst/>
            <a:cxnLst/>
            <a:rect r="r" b="b" t="t" l="l"/>
            <a:pathLst>
              <a:path h="99391" w="515322">
                <a:moveTo>
                  <a:pt x="0" y="0"/>
                </a:moveTo>
                <a:lnTo>
                  <a:pt x="515322" y="0"/>
                </a:lnTo>
                <a:lnTo>
                  <a:pt x="515322" y="99391"/>
                </a:lnTo>
                <a:lnTo>
                  <a:pt x="0" y="9939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453418" y="3213635"/>
            <a:ext cx="5407313" cy="5358156"/>
          </a:xfrm>
          <a:custGeom>
            <a:avLst/>
            <a:gdLst/>
            <a:ahLst/>
            <a:cxnLst/>
            <a:rect r="r" b="b" t="t" l="l"/>
            <a:pathLst>
              <a:path h="5358156" w="5407313">
                <a:moveTo>
                  <a:pt x="0" y="0"/>
                </a:moveTo>
                <a:lnTo>
                  <a:pt x="5407313" y="0"/>
                </a:lnTo>
                <a:lnTo>
                  <a:pt x="5407313" y="5358156"/>
                </a:lnTo>
                <a:lnTo>
                  <a:pt x="0" y="535815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909445" y="1249017"/>
            <a:ext cx="5950268" cy="975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33"/>
              </a:lnSpc>
              <a:spcBef>
                <a:spcPct val="0"/>
              </a:spcBef>
            </a:pPr>
            <a:r>
              <a:rPr lang="en-US" b="true" sz="5452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 Fold</a:t>
            </a:r>
            <a:r>
              <a:rPr lang="en-US" b="true" sz="5452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er Structure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909445" y="2441401"/>
            <a:ext cx="7432896" cy="68168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25"/>
              </a:lnSpc>
              <a:spcBef>
                <a:spcPct val="0"/>
              </a:spcBef>
            </a:pPr>
            <a:r>
              <a:rPr lang="en-US" sz="2732">
                <a:solidFill>
                  <a:srgbClr val="FEF9FA"/>
                </a:solidFill>
                <a:latin typeface="Poppins Light"/>
                <a:ea typeface="Poppins Light"/>
                <a:cs typeface="Poppins Light"/>
                <a:sym typeface="Poppins Light"/>
              </a:rPr>
              <a:t>movie_recommender_app/</a:t>
            </a:r>
          </a:p>
          <a:p>
            <a:pPr algn="l">
              <a:lnSpc>
                <a:spcPts val="3825"/>
              </a:lnSpc>
              <a:spcBef>
                <a:spcPct val="0"/>
              </a:spcBef>
            </a:pPr>
            <a:r>
              <a:rPr lang="en-US" sz="2732">
                <a:solidFill>
                  <a:srgbClr val="FEF9FA"/>
                </a:solidFill>
                <a:latin typeface="Poppins Light"/>
                <a:ea typeface="Poppins Light"/>
                <a:cs typeface="Poppins Light"/>
                <a:sym typeface="Poppins Light"/>
              </a:rPr>
              <a:t>├── app.py</a:t>
            </a:r>
          </a:p>
          <a:p>
            <a:pPr algn="l">
              <a:lnSpc>
                <a:spcPts val="3825"/>
              </a:lnSpc>
              <a:spcBef>
                <a:spcPct val="0"/>
              </a:spcBef>
            </a:pPr>
            <a:r>
              <a:rPr lang="en-US" sz="2732">
                <a:solidFill>
                  <a:srgbClr val="FEF9FA"/>
                </a:solidFill>
                <a:latin typeface="Poppins Light"/>
                <a:ea typeface="Poppins Light"/>
                <a:cs typeface="Poppins Light"/>
                <a:sym typeface="Poppins Light"/>
              </a:rPr>
              <a:t>├── utils/</a:t>
            </a:r>
          </a:p>
          <a:p>
            <a:pPr algn="l">
              <a:lnSpc>
                <a:spcPts val="3825"/>
              </a:lnSpc>
              <a:spcBef>
                <a:spcPct val="0"/>
              </a:spcBef>
            </a:pPr>
            <a:r>
              <a:rPr lang="en-US" sz="2732">
                <a:solidFill>
                  <a:srgbClr val="FEF9FA"/>
                </a:solidFill>
                <a:latin typeface="Poppins Light"/>
                <a:ea typeface="Poppins Light"/>
                <a:cs typeface="Poppins Light"/>
                <a:sym typeface="Poppins Light"/>
              </a:rPr>
              <a:t>│   └── recommender.py</a:t>
            </a:r>
          </a:p>
          <a:p>
            <a:pPr algn="l">
              <a:lnSpc>
                <a:spcPts val="3825"/>
              </a:lnSpc>
              <a:spcBef>
                <a:spcPct val="0"/>
              </a:spcBef>
            </a:pPr>
            <a:r>
              <a:rPr lang="en-US" sz="2732">
                <a:solidFill>
                  <a:srgbClr val="FEF9FA"/>
                </a:solidFill>
                <a:latin typeface="Poppins Light"/>
                <a:ea typeface="Poppins Light"/>
                <a:cs typeface="Poppins Light"/>
                <a:sym typeface="Poppins Light"/>
              </a:rPr>
              <a:t>├── data/</a:t>
            </a:r>
          </a:p>
          <a:p>
            <a:pPr algn="l">
              <a:lnSpc>
                <a:spcPts val="3825"/>
              </a:lnSpc>
              <a:spcBef>
                <a:spcPct val="0"/>
              </a:spcBef>
            </a:pPr>
            <a:r>
              <a:rPr lang="en-US" sz="2732">
                <a:solidFill>
                  <a:srgbClr val="FEF9FA"/>
                </a:solidFill>
                <a:latin typeface="Poppins Light"/>
                <a:ea typeface="Poppins Light"/>
                <a:cs typeface="Poppins Light"/>
                <a:sym typeface="Poppins Light"/>
              </a:rPr>
              <a:t>│   ├── movies.csv</a:t>
            </a:r>
          </a:p>
          <a:p>
            <a:pPr algn="l">
              <a:lnSpc>
                <a:spcPts val="3825"/>
              </a:lnSpc>
              <a:spcBef>
                <a:spcPct val="0"/>
              </a:spcBef>
            </a:pPr>
            <a:r>
              <a:rPr lang="en-US" sz="2732">
                <a:solidFill>
                  <a:srgbClr val="FEF9FA"/>
                </a:solidFill>
                <a:latin typeface="Poppins Light"/>
                <a:ea typeface="Poppins Light"/>
                <a:cs typeface="Poppins Light"/>
                <a:sym typeface="Poppins Light"/>
              </a:rPr>
              <a:t>│   ├── ratings.csv</a:t>
            </a:r>
          </a:p>
          <a:p>
            <a:pPr algn="l">
              <a:lnSpc>
                <a:spcPts val="3825"/>
              </a:lnSpc>
              <a:spcBef>
                <a:spcPct val="0"/>
              </a:spcBef>
            </a:pPr>
            <a:r>
              <a:rPr lang="en-US" sz="2732">
                <a:solidFill>
                  <a:srgbClr val="FEF9FA"/>
                </a:solidFill>
                <a:latin typeface="Poppins Light"/>
                <a:ea typeface="Poppins Light"/>
                <a:cs typeface="Poppins Light"/>
                <a:sym typeface="Poppins Light"/>
              </a:rPr>
              <a:t>│   ├── tags.csv</a:t>
            </a:r>
          </a:p>
          <a:p>
            <a:pPr algn="l">
              <a:lnSpc>
                <a:spcPts val="3825"/>
              </a:lnSpc>
              <a:spcBef>
                <a:spcPct val="0"/>
              </a:spcBef>
            </a:pPr>
            <a:r>
              <a:rPr lang="en-US" sz="2732">
                <a:solidFill>
                  <a:srgbClr val="FEF9FA"/>
                </a:solidFill>
                <a:latin typeface="Poppins Light"/>
                <a:ea typeface="Poppins Light"/>
                <a:cs typeface="Poppins Light"/>
                <a:sym typeface="Poppins Light"/>
              </a:rPr>
              <a:t>│   └── links.csv</a:t>
            </a:r>
          </a:p>
          <a:p>
            <a:pPr algn="l">
              <a:lnSpc>
                <a:spcPts val="3825"/>
              </a:lnSpc>
              <a:spcBef>
                <a:spcPct val="0"/>
              </a:spcBef>
            </a:pPr>
            <a:r>
              <a:rPr lang="en-US" sz="2732">
                <a:solidFill>
                  <a:srgbClr val="FEF9FA"/>
                </a:solidFill>
                <a:latin typeface="Poppins Light"/>
                <a:ea typeface="Poppins Light"/>
                <a:cs typeface="Poppins Light"/>
                <a:sym typeface="Poppins Light"/>
              </a:rPr>
              <a:t>├── assets/</a:t>
            </a:r>
          </a:p>
          <a:p>
            <a:pPr algn="l">
              <a:lnSpc>
                <a:spcPts val="3825"/>
              </a:lnSpc>
              <a:spcBef>
                <a:spcPct val="0"/>
              </a:spcBef>
            </a:pPr>
            <a:r>
              <a:rPr lang="en-US" sz="2732">
                <a:solidFill>
                  <a:srgbClr val="FEF9FA"/>
                </a:solidFill>
                <a:latin typeface="Poppins Light"/>
                <a:ea typeface="Poppins Light"/>
                <a:cs typeface="Poppins Light"/>
                <a:sym typeface="Poppins Light"/>
              </a:rPr>
              <a:t>│   ├── backgroundimg.webp</a:t>
            </a:r>
          </a:p>
          <a:p>
            <a:pPr algn="l">
              <a:lnSpc>
                <a:spcPts val="3825"/>
              </a:lnSpc>
              <a:spcBef>
                <a:spcPct val="0"/>
              </a:spcBef>
            </a:pPr>
            <a:r>
              <a:rPr lang="en-US" sz="2732">
                <a:solidFill>
                  <a:srgbClr val="FEF9FA"/>
                </a:solidFill>
                <a:latin typeface="Poppins Light"/>
                <a:ea typeface="Poppins Light"/>
                <a:cs typeface="Poppins Light"/>
                <a:sym typeface="Poppins Light"/>
              </a:rPr>
              <a:t>│   └── style.css</a:t>
            </a:r>
          </a:p>
          <a:p>
            <a:pPr algn="l">
              <a:lnSpc>
                <a:spcPts val="3825"/>
              </a:lnSpc>
              <a:spcBef>
                <a:spcPct val="0"/>
              </a:spcBef>
            </a:pPr>
            <a:r>
              <a:rPr lang="en-US" sz="2732">
                <a:solidFill>
                  <a:srgbClr val="FEF9FA"/>
                </a:solidFill>
                <a:latin typeface="Poppins Light"/>
                <a:ea typeface="Poppins Light"/>
                <a:cs typeface="Poppins Light"/>
                <a:sym typeface="Poppins Light"/>
              </a:rPr>
              <a:t>├── requirements.txt</a:t>
            </a:r>
          </a:p>
          <a:p>
            <a:pPr algn="l">
              <a:lnSpc>
                <a:spcPts val="3825"/>
              </a:lnSpc>
              <a:spcBef>
                <a:spcPct val="0"/>
              </a:spcBef>
            </a:pPr>
            <a:r>
              <a:rPr lang="en-US" sz="2732">
                <a:solidFill>
                  <a:srgbClr val="FEF9FA"/>
                </a:solidFill>
                <a:latin typeface="Poppins Light"/>
                <a:ea typeface="Poppins Light"/>
                <a:cs typeface="Poppins Light"/>
                <a:sym typeface="Poppins Light"/>
              </a:rPr>
              <a:t>└── README.md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338742" y="0"/>
            <a:ext cx="20965484" cy="10587570"/>
          </a:xfrm>
          <a:custGeom>
            <a:avLst/>
            <a:gdLst/>
            <a:ahLst/>
            <a:cxnLst/>
            <a:rect r="r" b="b" t="t" l="l"/>
            <a:pathLst>
              <a:path h="10587570" w="20965484">
                <a:moveTo>
                  <a:pt x="0" y="0"/>
                </a:moveTo>
                <a:lnTo>
                  <a:pt x="20965484" y="0"/>
                </a:lnTo>
                <a:lnTo>
                  <a:pt x="20965484" y="10587570"/>
                </a:lnTo>
                <a:lnTo>
                  <a:pt x="0" y="105875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0000"/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312488" y="2774260"/>
            <a:ext cx="15946812" cy="62166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00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Hybrid R</a:t>
            </a:r>
            <a:r>
              <a:rPr lang="en-US" b="true" sz="50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ecommendation &gt;&gt;&gt; Collaborative + Content </a:t>
            </a:r>
          </a:p>
          <a:p>
            <a:pPr algn="l" marL="1079546" indent="-539773" lvl="1">
              <a:lnSpc>
                <a:spcPts val="7000"/>
              </a:lnSpc>
              <a:buFont typeface="Arial"/>
              <a:buChar char="•"/>
            </a:pPr>
            <a:r>
              <a:rPr lang="en-US" sz="5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Ratings matrix &gt;&gt;&gt; Cosine similarity (user behavior) </a:t>
            </a:r>
          </a:p>
          <a:p>
            <a:pPr algn="l" marL="1079546" indent="-539773" lvl="1">
              <a:lnSpc>
                <a:spcPts val="7000"/>
              </a:lnSpc>
              <a:buFont typeface="Arial"/>
              <a:buChar char="•"/>
            </a:pPr>
            <a:r>
              <a:rPr lang="en-US" sz="5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Tags vectorization &gt;&gt;&gt; TF-IDF similarity (content) </a:t>
            </a:r>
          </a:p>
          <a:p>
            <a:pPr algn="l" marL="1079546" indent="-539773" lvl="1">
              <a:lnSpc>
                <a:spcPts val="7000"/>
              </a:lnSpc>
              <a:buFont typeface="Arial"/>
              <a:buChar char="•"/>
            </a:pPr>
            <a:r>
              <a:rPr lang="en-US" sz="5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Combine both scores for hybrid ranking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0" y="10187609"/>
            <a:ext cx="515322" cy="99391"/>
          </a:xfrm>
          <a:custGeom>
            <a:avLst/>
            <a:gdLst/>
            <a:ahLst/>
            <a:cxnLst/>
            <a:rect r="r" b="b" t="t" l="l"/>
            <a:pathLst>
              <a:path h="99391" w="515322">
                <a:moveTo>
                  <a:pt x="0" y="0"/>
                </a:moveTo>
                <a:lnTo>
                  <a:pt x="515322" y="0"/>
                </a:lnTo>
                <a:lnTo>
                  <a:pt x="515322" y="99391"/>
                </a:lnTo>
                <a:lnTo>
                  <a:pt x="0" y="9939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385570" y="1249017"/>
            <a:ext cx="8698389" cy="975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33"/>
              </a:lnSpc>
              <a:spcBef>
                <a:spcPct val="0"/>
              </a:spcBef>
            </a:pPr>
            <a:r>
              <a:rPr lang="en-US" b="true" sz="5452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 R</a:t>
            </a:r>
            <a:r>
              <a:rPr lang="en-US" b="true" sz="5452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ecommendation Logic 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338742" y="0"/>
            <a:ext cx="20965484" cy="10587570"/>
          </a:xfrm>
          <a:custGeom>
            <a:avLst/>
            <a:gdLst/>
            <a:ahLst/>
            <a:cxnLst/>
            <a:rect r="r" b="b" t="t" l="l"/>
            <a:pathLst>
              <a:path h="10587570" w="20965484">
                <a:moveTo>
                  <a:pt x="0" y="0"/>
                </a:moveTo>
                <a:lnTo>
                  <a:pt x="20965484" y="0"/>
                </a:lnTo>
                <a:lnTo>
                  <a:pt x="20965484" y="10587570"/>
                </a:lnTo>
                <a:lnTo>
                  <a:pt x="0" y="105875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0000"/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312488" y="2774260"/>
            <a:ext cx="15946812" cy="3559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079546" indent="-539773" lvl="1">
              <a:lnSpc>
                <a:spcPts val="7000"/>
              </a:lnSpc>
              <a:buFont typeface="Arial"/>
              <a:buChar char="•"/>
            </a:pPr>
            <a:r>
              <a:rPr lang="en-US" b="true" sz="50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Top 5</a:t>
            </a:r>
            <a:r>
              <a:rPr lang="en-US" sz="5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movies similar to input </a:t>
            </a:r>
          </a:p>
          <a:p>
            <a:pPr algn="l" marL="1079546" indent="-539773" lvl="1">
              <a:lnSpc>
                <a:spcPts val="7000"/>
              </a:lnSpc>
              <a:buFont typeface="Arial"/>
              <a:buChar char="•"/>
            </a:pPr>
            <a:r>
              <a:rPr lang="en-US" sz="5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Displayed as </a:t>
            </a:r>
            <a:r>
              <a:rPr lang="en-US" b="true" sz="50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clickable movie titles</a:t>
            </a:r>
            <a:r>
              <a:rPr lang="en-US" sz="5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</a:p>
          <a:p>
            <a:pPr algn="l" marL="1079546" indent="-539773" lvl="1">
              <a:lnSpc>
                <a:spcPts val="7000"/>
              </a:lnSpc>
              <a:buFont typeface="Arial"/>
              <a:buChar char="•"/>
            </a:pPr>
            <a:r>
              <a:rPr lang="en-US" sz="5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Opens in new tab </a:t>
            </a:r>
            <a:r>
              <a:rPr lang="en-US" b="true" sz="50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with IMDB</a:t>
            </a:r>
            <a:r>
              <a:rPr lang="en-US" sz="5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link </a:t>
            </a:r>
          </a:p>
          <a:p>
            <a:pPr algn="l" marL="1079546" indent="-539773" lvl="1">
              <a:lnSpc>
                <a:spcPts val="7000"/>
              </a:lnSpc>
              <a:buFont typeface="Arial"/>
              <a:buChar char="•"/>
            </a:pPr>
            <a:r>
              <a:rPr lang="en-US" sz="5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Styled using injected HTML + CSS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0" y="10187609"/>
            <a:ext cx="515322" cy="99391"/>
          </a:xfrm>
          <a:custGeom>
            <a:avLst/>
            <a:gdLst/>
            <a:ahLst/>
            <a:cxnLst/>
            <a:rect r="r" b="b" t="t" l="l"/>
            <a:pathLst>
              <a:path h="99391" w="515322">
                <a:moveTo>
                  <a:pt x="0" y="0"/>
                </a:moveTo>
                <a:lnTo>
                  <a:pt x="515322" y="0"/>
                </a:lnTo>
                <a:lnTo>
                  <a:pt x="515322" y="99391"/>
                </a:lnTo>
                <a:lnTo>
                  <a:pt x="0" y="9939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909445" y="1249017"/>
            <a:ext cx="9325610" cy="975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33"/>
              </a:lnSpc>
              <a:spcBef>
                <a:spcPct val="0"/>
              </a:spcBef>
            </a:pPr>
            <a:r>
              <a:rPr lang="en-US" b="true" sz="5452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 R</a:t>
            </a:r>
            <a:r>
              <a:rPr lang="en-US" b="true" sz="5452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ecommendation Output 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338742" y="0"/>
            <a:ext cx="20965484" cy="10587570"/>
          </a:xfrm>
          <a:custGeom>
            <a:avLst/>
            <a:gdLst/>
            <a:ahLst/>
            <a:cxnLst/>
            <a:rect r="r" b="b" t="t" l="l"/>
            <a:pathLst>
              <a:path h="10587570" w="20965484">
                <a:moveTo>
                  <a:pt x="0" y="0"/>
                </a:moveTo>
                <a:lnTo>
                  <a:pt x="20965484" y="0"/>
                </a:lnTo>
                <a:lnTo>
                  <a:pt x="20965484" y="10587570"/>
                </a:lnTo>
                <a:lnTo>
                  <a:pt x="0" y="105875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0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0" y="10187609"/>
            <a:ext cx="515322" cy="99391"/>
          </a:xfrm>
          <a:custGeom>
            <a:avLst/>
            <a:gdLst/>
            <a:ahLst/>
            <a:cxnLst/>
            <a:rect r="r" b="b" t="t" l="l"/>
            <a:pathLst>
              <a:path h="99391" w="515322">
                <a:moveTo>
                  <a:pt x="0" y="0"/>
                </a:moveTo>
                <a:lnTo>
                  <a:pt x="515322" y="0"/>
                </a:lnTo>
                <a:lnTo>
                  <a:pt x="515322" y="99391"/>
                </a:lnTo>
                <a:lnTo>
                  <a:pt x="0" y="9939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909445" y="1249017"/>
            <a:ext cx="15008226" cy="975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33"/>
              </a:lnSpc>
              <a:spcBef>
                <a:spcPct val="0"/>
              </a:spcBef>
            </a:pPr>
            <a:r>
              <a:rPr lang="en-US" b="true" sz="5452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 Code Snippet: R</a:t>
            </a:r>
            <a:r>
              <a:rPr lang="en-US" b="true" sz="5452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ecommendation Function 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909445" y="2567540"/>
            <a:ext cx="11608242" cy="6841573"/>
          </a:xfrm>
          <a:custGeom>
            <a:avLst/>
            <a:gdLst/>
            <a:ahLst/>
            <a:cxnLst/>
            <a:rect r="r" b="b" t="t" l="l"/>
            <a:pathLst>
              <a:path h="6841573" w="11608242">
                <a:moveTo>
                  <a:pt x="0" y="0"/>
                </a:moveTo>
                <a:lnTo>
                  <a:pt x="11608242" y="0"/>
                </a:lnTo>
                <a:lnTo>
                  <a:pt x="11608242" y="6841572"/>
                </a:lnTo>
                <a:lnTo>
                  <a:pt x="0" y="684157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33299" r="0" b="-36372"/>
            </a:stretch>
          </a:blipFill>
          <a:ln w="38100" cap="sq">
            <a:solidFill>
              <a:srgbClr val="FEF9FA"/>
            </a:solidFill>
            <a:prstDash val="solid"/>
            <a:miter/>
          </a:ln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DAGqsZRJLYE</dc:identifier>
  <dcterms:modified xsi:type="dcterms:W3CDTF">2011-08-01T06:04:30Z</dcterms:modified>
  <cp:revision>1</cp:revision>
  <dc:title>Movie Recommendation System</dc:title>
</cp:coreProperties>
</file>